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04" r:id="rId9"/>
    <p:sldId id="263" r:id="rId10"/>
    <p:sldId id="308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6" r:id="rId32"/>
    <p:sldId id="285" r:id="rId33"/>
    <p:sldId id="287" r:id="rId34"/>
    <p:sldId id="288" r:id="rId35"/>
    <p:sldId id="289" r:id="rId36"/>
    <p:sldId id="290" r:id="rId37"/>
    <p:sldId id="305" r:id="rId38"/>
    <p:sldId id="291" r:id="rId39"/>
    <p:sldId id="292" r:id="rId40"/>
    <p:sldId id="294" r:id="rId41"/>
    <p:sldId id="296" r:id="rId42"/>
    <p:sldId id="295" r:id="rId43"/>
    <p:sldId id="297" r:id="rId44"/>
    <p:sldId id="309" r:id="rId45"/>
    <p:sldId id="310" r:id="rId46"/>
    <p:sldId id="311" r:id="rId47"/>
    <p:sldId id="307" r:id="rId48"/>
    <p:sldId id="298" r:id="rId49"/>
    <p:sldId id="299" r:id="rId50"/>
    <p:sldId id="300" r:id="rId51"/>
    <p:sldId id="301" r:id="rId52"/>
    <p:sldId id="302" r:id="rId53"/>
    <p:sldId id="306" r:id="rId54"/>
    <p:sldId id="303" r:id="rId5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-63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численность населения по регистрации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dd/mm/yyyy</c:formatCode>
                <c:ptCount val="4"/>
                <c:pt idx="0">
                  <c:v>43101</c:v>
                </c:pt>
                <c:pt idx="1">
                  <c:v>43466</c:v>
                </c:pt>
                <c:pt idx="2">
                  <c:v>43831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677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dd/mm/yyyy</c:formatCode>
                <c:ptCount val="4"/>
                <c:pt idx="0">
                  <c:v>43101</c:v>
                </c:pt>
                <c:pt idx="1">
                  <c:v>43466</c:v>
                </c:pt>
                <c:pt idx="2">
                  <c:v>43831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654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dd/mm/yyyy</c:formatCode>
                <c:ptCount val="4"/>
                <c:pt idx="0">
                  <c:v>43101</c:v>
                </c:pt>
                <c:pt idx="1">
                  <c:v>43466</c:v>
                </c:pt>
                <c:pt idx="2">
                  <c:v>43831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2">
                  <c:v>644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3036800"/>
        <c:axId val="83054976"/>
      </c:barChart>
      <c:dateAx>
        <c:axId val="83036800"/>
        <c:scaling>
          <c:orientation val="minMax"/>
        </c:scaling>
        <c:delete val="0"/>
        <c:axPos val="l"/>
        <c:numFmt formatCode="dd/mm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83054976"/>
        <c:crosses val="autoZero"/>
        <c:auto val="1"/>
        <c:lblOffset val="100"/>
        <c:baseTimeUnit val="years"/>
      </c:dateAx>
      <c:valAx>
        <c:axId val="83054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83036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466812745909488"/>
          <c:y val="4.5511484455884536E-2"/>
          <c:w val="0.83441810177431297"/>
          <c:h val="0.826263847942348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трудоспособное населения</c:v>
                </c:pt>
                <c:pt idx="1">
                  <c:v>пенсионеры по достижению возраста</c:v>
                </c:pt>
                <c:pt idx="2">
                  <c:v>моложе трудоспособного возраста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344</c:v>
                </c:pt>
                <c:pt idx="1">
                  <c:v>172</c:v>
                </c:pt>
                <c:pt idx="2">
                  <c:v>161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трудоспособное населения</c:v>
                </c:pt>
                <c:pt idx="1">
                  <c:v>пенсионеры по достижению возраста</c:v>
                </c:pt>
                <c:pt idx="2">
                  <c:v>моложе трудоспособного возраста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321</c:v>
                </c:pt>
                <c:pt idx="1">
                  <c:v>181</c:v>
                </c:pt>
                <c:pt idx="2">
                  <c:v>152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трудоспособное населения</c:v>
                </c:pt>
                <c:pt idx="1">
                  <c:v>пенсионеры по достижению возраста</c:v>
                </c:pt>
                <c:pt idx="2">
                  <c:v>моложе трудоспособного возраста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319</c:v>
                </c:pt>
                <c:pt idx="1">
                  <c:v>174</c:v>
                </c:pt>
                <c:pt idx="2">
                  <c:v>151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664192"/>
        <c:axId val="6665728"/>
      </c:barChart>
      <c:catAx>
        <c:axId val="66641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665728"/>
        <c:crosses val="autoZero"/>
        <c:auto val="1"/>
        <c:lblAlgn val="ctr"/>
        <c:lblOffset val="100"/>
        <c:noMultiLvlLbl val="0"/>
      </c:catAx>
      <c:valAx>
        <c:axId val="66657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664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2339695626871976"/>
          <c:y val="0.314508997506248"/>
          <c:w val="7.6603043731280185E-2"/>
          <c:h val="0.18092354534533636"/>
        </c:manualLayout>
      </c:layout>
      <c:overlay val="0"/>
      <c:txPr>
        <a:bodyPr/>
        <a:lstStyle/>
        <a:p>
          <a:pPr>
            <a:defRPr sz="20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человек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dd/mm/yyyy</c:formatCode>
                <c:ptCount val="2"/>
                <c:pt idx="0">
                  <c:v>43466</c:v>
                </c:pt>
                <c:pt idx="1">
                  <c:v>43831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человек2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dd/mm/yyyy</c:formatCode>
                <c:ptCount val="2"/>
                <c:pt idx="0">
                  <c:v>43466</c:v>
                </c:pt>
                <c:pt idx="1">
                  <c:v>43831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1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488064"/>
        <c:axId val="6489600"/>
      </c:barChart>
      <c:dateAx>
        <c:axId val="6488064"/>
        <c:scaling>
          <c:orientation val="minMax"/>
        </c:scaling>
        <c:delete val="0"/>
        <c:axPos val="l"/>
        <c:numFmt formatCode="dd/mm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6489600"/>
        <c:crosses val="autoZero"/>
        <c:auto val="1"/>
        <c:lblOffset val="100"/>
        <c:baseTimeUnit val="years"/>
      </c:dateAx>
      <c:valAx>
        <c:axId val="64896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6488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обл.бюджет(руб.)</c:v>
                </c:pt>
                <c:pt idx="1">
                  <c:v>мест.бюджет(руб.)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133700</c:v>
                </c:pt>
                <c:pt idx="1">
                  <c:v>4136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Лист1!$A$2:$A$17</c:f>
              <c:strCache>
                <c:ptCount val="16"/>
                <c:pt idx="0">
                  <c:v>зарплата и налоги администрации и МКУК "Фортуна"</c:v>
                </c:pt>
                <c:pt idx="1">
                  <c:v>электроэнергия</c:v>
                </c:pt>
                <c:pt idx="2">
                  <c:v>народные инициативы</c:v>
                </c:pt>
                <c:pt idx="3">
                  <c:v>ВУС</c:v>
                </c:pt>
                <c:pt idx="4">
                  <c:v>обработка документов Думы</c:v>
                </c:pt>
                <c:pt idx="5">
                  <c:v>оплата кред.задолжности</c:v>
                </c:pt>
                <c:pt idx="6">
                  <c:v>подарки на Юбилей поселка</c:v>
                </c:pt>
                <c:pt idx="7">
                  <c:v>передача полномочий</c:v>
                </c:pt>
                <c:pt idx="8">
                  <c:v>оформление генеральной схемы очистки от мусора</c:v>
                </c:pt>
                <c:pt idx="9">
                  <c:v>оформление земельных участков</c:v>
                </c:pt>
                <c:pt idx="10">
                  <c:v>ремонт дорог</c:v>
                </c:pt>
                <c:pt idx="11">
                  <c:v>пиломатериалы</c:v>
                </c:pt>
                <c:pt idx="12">
                  <c:v>грейдирование дорог, очистка переходов,ремонт тратуаров и уличное освещение</c:v>
                </c:pt>
                <c:pt idx="13">
                  <c:v>обустройство основания под спорт. Площадку</c:v>
                </c:pt>
                <c:pt idx="14">
                  <c:v>оплата работ в период летней занятости</c:v>
                </c:pt>
                <c:pt idx="15">
                  <c:v>транспорт. и земел. налога и т.д.</c:v>
                </c:pt>
              </c:strCache>
            </c:strRef>
          </c:cat>
          <c:val>
            <c:numRef>
              <c:f>Лист1!$B$2:$B$17</c:f>
              <c:numCache>
                <c:formatCode>0.00</c:formatCode>
                <c:ptCount val="16"/>
                <c:pt idx="0">
                  <c:v>9994</c:v>
                </c:pt>
                <c:pt idx="1">
                  <c:v>594</c:v>
                </c:pt>
                <c:pt idx="2" formatCode="General">
                  <c:v>137.80000000000001</c:v>
                </c:pt>
                <c:pt idx="3" formatCode="General">
                  <c:v>138.19999999999999</c:v>
                </c:pt>
                <c:pt idx="4">
                  <c:v>79</c:v>
                </c:pt>
                <c:pt idx="5">
                  <c:v>710</c:v>
                </c:pt>
                <c:pt idx="6">
                  <c:v>33</c:v>
                </c:pt>
                <c:pt idx="7">
                  <c:v>138</c:v>
                </c:pt>
                <c:pt idx="8">
                  <c:v>43</c:v>
                </c:pt>
                <c:pt idx="9">
                  <c:v>18</c:v>
                </c:pt>
                <c:pt idx="10">
                  <c:v>146</c:v>
                </c:pt>
                <c:pt idx="11">
                  <c:v>285</c:v>
                </c:pt>
                <c:pt idx="12">
                  <c:v>270</c:v>
                </c:pt>
                <c:pt idx="13">
                  <c:v>120</c:v>
                </c:pt>
                <c:pt idx="14">
                  <c:v>30</c:v>
                </c:pt>
                <c:pt idx="15">
                  <c:v>475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0884576016564087"/>
          <c:y val="0"/>
          <c:w val="0.47887158356605836"/>
          <c:h val="1"/>
        </c:manualLayout>
      </c:layout>
      <c:overlay val="0"/>
      <c:txPr>
        <a:bodyPr/>
        <a:lstStyle/>
        <a:p>
          <a:pPr>
            <a:spcBef>
              <a:spcPts val="0"/>
            </a:spcBef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Дорожный фонд (тыс.руб.)</c:v>
                </c:pt>
              </c:strCache>
            </c:strRef>
          </c:tx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ремонт внутри поселковых дорог</c:v>
                </c:pt>
                <c:pt idx="1">
                  <c:v>очистка тротуаров от снега и ремонт</c:v>
                </c:pt>
                <c:pt idx="2">
                  <c:v>монтаж светильников уличного освещения</c:v>
                </c:pt>
                <c:pt idx="3">
                  <c:v>оплата за уличное освещение</c:v>
                </c:pt>
                <c:pt idx="4">
                  <c:v>закупка пиломатериалов на ремонт тротуаров</c:v>
                </c:pt>
                <c:pt idx="5">
                  <c:v>грейдирование внутрипоселковых дорог в зимний и летний период</c:v>
                </c:pt>
              </c:strCache>
            </c:strRef>
          </c:cat>
          <c:val>
            <c:numRef>
              <c:f>Лист1!$B$2:$B$7</c:f>
              <c:numCache>
                <c:formatCode>0.00</c:formatCode>
                <c:ptCount val="6"/>
                <c:pt idx="0">
                  <c:v>146</c:v>
                </c:pt>
                <c:pt idx="1">
                  <c:v>80</c:v>
                </c:pt>
                <c:pt idx="2">
                  <c:v>32</c:v>
                </c:pt>
                <c:pt idx="3">
                  <c:v>307</c:v>
                </c:pt>
                <c:pt idx="4">
                  <c:v>285</c:v>
                </c:pt>
                <c:pt idx="5">
                  <c:v>157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1232739037764317"/>
          <c:y val="0.13265164499079338"/>
          <c:w val="0.37749819043548538"/>
          <c:h val="0.84942023435949132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38D13A-5714-4EB3-A698-6B9F7439313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51E745-DEE3-45F7-AF9B-B84A220821BC}">
      <dgm:prSet phldrT="[Текст]"/>
      <dgm:spPr/>
      <dgm:t>
        <a:bodyPr/>
        <a:lstStyle/>
        <a:p>
          <a:r>
            <a:rPr lang="ru-RU" b="1" dirty="0" err="1" smtClean="0"/>
            <a:t>Соцгородское</a:t>
          </a:r>
          <a:r>
            <a:rPr lang="ru-RU" b="1" dirty="0" smtClean="0"/>
            <a:t> сельское поселение</a:t>
          </a:r>
          <a:endParaRPr lang="ru-RU" b="1" dirty="0"/>
        </a:p>
      </dgm:t>
    </dgm:pt>
    <dgm:pt modelId="{9383C534-7AE8-451E-B6D9-90781363B1EF}" type="parTrans" cxnId="{F094F38E-8BED-4EE9-BF51-40D3C98549B1}">
      <dgm:prSet/>
      <dgm:spPr/>
      <dgm:t>
        <a:bodyPr/>
        <a:lstStyle/>
        <a:p>
          <a:endParaRPr lang="ru-RU"/>
        </a:p>
      </dgm:t>
    </dgm:pt>
    <dgm:pt modelId="{5153B0B4-17C5-496D-B9FD-8D83D8A8E7C7}" type="sibTrans" cxnId="{F094F38E-8BED-4EE9-BF51-40D3C98549B1}">
      <dgm:prSet/>
      <dgm:spPr/>
      <dgm:t>
        <a:bodyPr/>
        <a:lstStyle/>
        <a:p>
          <a:endParaRPr lang="ru-RU"/>
        </a:p>
      </dgm:t>
    </dgm:pt>
    <dgm:pt modelId="{2C902A93-F97D-4CEA-B5A9-26DCF8679F38}">
      <dgm:prSet phldrT="[Текст]"/>
      <dgm:spPr/>
      <dgm:t>
        <a:bodyPr/>
        <a:lstStyle/>
        <a:p>
          <a:r>
            <a:rPr lang="ru-RU" b="1" dirty="0" smtClean="0"/>
            <a:t>поселок </a:t>
          </a:r>
          <a:r>
            <a:rPr lang="ru-RU" b="1" dirty="0" err="1" smtClean="0"/>
            <a:t>Соцгородок</a:t>
          </a:r>
          <a:endParaRPr lang="ru-RU" b="1" dirty="0"/>
        </a:p>
      </dgm:t>
    </dgm:pt>
    <dgm:pt modelId="{C2204A10-A32C-458D-8B78-16B6C34799CE}" type="parTrans" cxnId="{B56BB302-05BD-43C0-A917-275E878E8476}">
      <dgm:prSet/>
      <dgm:spPr/>
      <dgm:t>
        <a:bodyPr/>
        <a:lstStyle/>
        <a:p>
          <a:endParaRPr lang="ru-RU"/>
        </a:p>
      </dgm:t>
    </dgm:pt>
    <dgm:pt modelId="{7EF31B0F-A212-49CF-8C69-2D6B25AD4BC3}" type="sibTrans" cxnId="{B56BB302-05BD-43C0-A917-275E878E8476}">
      <dgm:prSet/>
      <dgm:spPr/>
      <dgm:t>
        <a:bodyPr/>
        <a:lstStyle/>
        <a:p>
          <a:endParaRPr lang="ru-RU"/>
        </a:p>
      </dgm:t>
    </dgm:pt>
    <dgm:pt modelId="{8038D734-E6C0-4ED9-B955-89CE32C43721}">
      <dgm:prSet phldrT="[Текст]"/>
      <dgm:spPr/>
      <dgm:t>
        <a:bodyPr/>
        <a:lstStyle/>
        <a:p>
          <a:r>
            <a:rPr lang="ru-RU" b="1" dirty="0" smtClean="0"/>
            <a:t>участок Сохатый</a:t>
          </a:r>
          <a:endParaRPr lang="ru-RU" b="1" dirty="0"/>
        </a:p>
      </dgm:t>
    </dgm:pt>
    <dgm:pt modelId="{26243A21-D4A3-4CA1-B068-1E3A567B93FE}" type="parTrans" cxnId="{6C2E5682-C3FC-4013-8391-97253CAFB6C9}">
      <dgm:prSet/>
      <dgm:spPr/>
      <dgm:t>
        <a:bodyPr/>
        <a:lstStyle/>
        <a:p>
          <a:endParaRPr lang="ru-RU"/>
        </a:p>
      </dgm:t>
    </dgm:pt>
    <dgm:pt modelId="{63D7C0BC-7870-4CDD-B3C5-1E7303F21383}" type="sibTrans" cxnId="{6C2E5682-C3FC-4013-8391-97253CAFB6C9}">
      <dgm:prSet/>
      <dgm:spPr/>
      <dgm:t>
        <a:bodyPr/>
        <a:lstStyle/>
        <a:p>
          <a:endParaRPr lang="ru-RU"/>
        </a:p>
      </dgm:t>
    </dgm:pt>
    <dgm:pt modelId="{D5F86284-CC23-4DFD-A478-5D0788389E41}" type="pres">
      <dgm:prSet presAssocID="{4838D13A-5714-4EB3-A698-6B9F743931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259CE37-9D45-40DF-B530-A1C2B53BAE68}" type="pres">
      <dgm:prSet presAssocID="{F851E745-DEE3-45F7-AF9B-B84A220821BC}" presName="hierRoot1" presStyleCnt="0"/>
      <dgm:spPr/>
    </dgm:pt>
    <dgm:pt modelId="{F043C6E0-2DDA-4161-8EDC-B85FC14C3E26}" type="pres">
      <dgm:prSet presAssocID="{F851E745-DEE3-45F7-AF9B-B84A220821BC}" presName="composite" presStyleCnt="0"/>
      <dgm:spPr/>
    </dgm:pt>
    <dgm:pt modelId="{8E1B1CF3-8E2C-4F1A-89CB-8125452DF7FE}" type="pres">
      <dgm:prSet presAssocID="{F851E745-DEE3-45F7-AF9B-B84A220821BC}" presName="background" presStyleLbl="node0" presStyleIdx="0" presStyleCnt="1"/>
      <dgm:spPr/>
    </dgm:pt>
    <dgm:pt modelId="{434858C2-6212-4BD4-B7F6-C0587C19960E}" type="pres">
      <dgm:prSet presAssocID="{F851E745-DEE3-45F7-AF9B-B84A220821B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699A835-9EE4-45DB-A62C-35E64A48EDBE}" type="pres">
      <dgm:prSet presAssocID="{F851E745-DEE3-45F7-AF9B-B84A220821BC}" presName="hierChild2" presStyleCnt="0"/>
      <dgm:spPr/>
    </dgm:pt>
    <dgm:pt modelId="{DBB0AB2B-69C0-44F4-9D4C-9B19F7103603}" type="pres">
      <dgm:prSet presAssocID="{C2204A10-A32C-458D-8B78-16B6C34799CE}" presName="Name10" presStyleLbl="parChTrans1D2" presStyleIdx="0" presStyleCnt="2"/>
      <dgm:spPr/>
      <dgm:t>
        <a:bodyPr/>
        <a:lstStyle/>
        <a:p>
          <a:endParaRPr lang="ru-RU"/>
        </a:p>
      </dgm:t>
    </dgm:pt>
    <dgm:pt modelId="{DF3AFB01-DCBB-4CBA-8765-C0E399AC02F9}" type="pres">
      <dgm:prSet presAssocID="{2C902A93-F97D-4CEA-B5A9-26DCF8679F38}" presName="hierRoot2" presStyleCnt="0"/>
      <dgm:spPr/>
    </dgm:pt>
    <dgm:pt modelId="{18138B7B-FB7B-4A0C-8E7B-497A45EA4047}" type="pres">
      <dgm:prSet presAssocID="{2C902A93-F97D-4CEA-B5A9-26DCF8679F38}" presName="composite2" presStyleCnt="0"/>
      <dgm:spPr/>
    </dgm:pt>
    <dgm:pt modelId="{314BB061-2521-40DA-899A-0DC395649EF6}" type="pres">
      <dgm:prSet presAssocID="{2C902A93-F97D-4CEA-B5A9-26DCF8679F38}" presName="background2" presStyleLbl="node2" presStyleIdx="0" presStyleCnt="2"/>
      <dgm:spPr/>
    </dgm:pt>
    <dgm:pt modelId="{AA9E045A-15FD-44CD-BA83-FABB89A1A37E}" type="pres">
      <dgm:prSet presAssocID="{2C902A93-F97D-4CEA-B5A9-26DCF8679F38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3EFCA1-ACBA-4261-B0FE-300D92A62403}" type="pres">
      <dgm:prSet presAssocID="{2C902A93-F97D-4CEA-B5A9-26DCF8679F38}" presName="hierChild3" presStyleCnt="0"/>
      <dgm:spPr/>
    </dgm:pt>
    <dgm:pt modelId="{C367AED3-98D5-4130-B74E-77445522D6AA}" type="pres">
      <dgm:prSet presAssocID="{26243A21-D4A3-4CA1-B068-1E3A567B93FE}" presName="Name10" presStyleLbl="parChTrans1D2" presStyleIdx="1" presStyleCnt="2"/>
      <dgm:spPr/>
      <dgm:t>
        <a:bodyPr/>
        <a:lstStyle/>
        <a:p>
          <a:endParaRPr lang="ru-RU"/>
        </a:p>
      </dgm:t>
    </dgm:pt>
    <dgm:pt modelId="{71B2A0C0-4526-44C0-887D-7FAD2FA4E719}" type="pres">
      <dgm:prSet presAssocID="{8038D734-E6C0-4ED9-B955-89CE32C43721}" presName="hierRoot2" presStyleCnt="0"/>
      <dgm:spPr/>
    </dgm:pt>
    <dgm:pt modelId="{393A5E6E-D3EA-497C-8F9A-20E81FC0F488}" type="pres">
      <dgm:prSet presAssocID="{8038D734-E6C0-4ED9-B955-89CE32C43721}" presName="composite2" presStyleCnt="0"/>
      <dgm:spPr/>
    </dgm:pt>
    <dgm:pt modelId="{84AD9156-37F8-4E8F-8609-0425766E2BE8}" type="pres">
      <dgm:prSet presAssocID="{8038D734-E6C0-4ED9-B955-89CE32C43721}" presName="background2" presStyleLbl="node2" presStyleIdx="1" presStyleCnt="2"/>
      <dgm:spPr/>
    </dgm:pt>
    <dgm:pt modelId="{DFF60E3D-297D-4F09-B7E9-778EE13211AF}" type="pres">
      <dgm:prSet presAssocID="{8038D734-E6C0-4ED9-B955-89CE32C43721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4B8ED6-855F-408E-A30E-A5B143CA3211}" type="pres">
      <dgm:prSet presAssocID="{8038D734-E6C0-4ED9-B955-89CE32C43721}" presName="hierChild3" presStyleCnt="0"/>
      <dgm:spPr/>
    </dgm:pt>
  </dgm:ptLst>
  <dgm:cxnLst>
    <dgm:cxn modelId="{B56BB302-05BD-43C0-A917-275E878E8476}" srcId="{F851E745-DEE3-45F7-AF9B-B84A220821BC}" destId="{2C902A93-F97D-4CEA-B5A9-26DCF8679F38}" srcOrd="0" destOrd="0" parTransId="{C2204A10-A32C-458D-8B78-16B6C34799CE}" sibTransId="{7EF31B0F-A212-49CF-8C69-2D6B25AD4BC3}"/>
    <dgm:cxn modelId="{F094F38E-8BED-4EE9-BF51-40D3C98549B1}" srcId="{4838D13A-5714-4EB3-A698-6B9F74393133}" destId="{F851E745-DEE3-45F7-AF9B-B84A220821BC}" srcOrd="0" destOrd="0" parTransId="{9383C534-7AE8-451E-B6D9-90781363B1EF}" sibTransId="{5153B0B4-17C5-496D-B9FD-8D83D8A8E7C7}"/>
    <dgm:cxn modelId="{6C2E5682-C3FC-4013-8391-97253CAFB6C9}" srcId="{F851E745-DEE3-45F7-AF9B-B84A220821BC}" destId="{8038D734-E6C0-4ED9-B955-89CE32C43721}" srcOrd="1" destOrd="0" parTransId="{26243A21-D4A3-4CA1-B068-1E3A567B93FE}" sibTransId="{63D7C0BC-7870-4CDD-B3C5-1E7303F21383}"/>
    <dgm:cxn modelId="{97049F98-A7BD-498F-AECB-FE6541E8FED1}" type="presOf" srcId="{2C902A93-F97D-4CEA-B5A9-26DCF8679F38}" destId="{AA9E045A-15FD-44CD-BA83-FABB89A1A37E}" srcOrd="0" destOrd="0" presId="urn:microsoft.com/office/officeart/2005/8/layout/hierarchy1"/>
    <dgm:cxn modelId="{6F7EAF97-10BF-41FF-AEFD-01442C41FD7F}" type="presOf" srcId="{8038D734-E6C0-4ED9-B955-89CE32C43721}" destId="{DFF60E3D-297D-4F09-B7E9-778EE13211AF}" srcOrd="0" destOrd="0" presId="urn:microsoft.com/office/officeart/2005/8/layout/hierarchy1"/>
    <dgm:cxn modelId="{BE2A8402-8D8A-4721-9420-8B42DC080A53}" type="presOf" srcId="{26243A21-D4A3-4CA1-B068-1E3A567B93FE}" destId="{C367AED3-98D5-4130-B74E-77445522D6AA}" srcOrd="0" destOrd="0" presId="urn:microsoft.com/office/officeart/2005/8/layout/hierarchy1"/>
    <dgm:cxn modelId="{912845D5-A032-4F44-B6C6-221B0E6215F8}" type="presOf" srcId="{4838D13A-5714-4EB3-A698-6B9F74393133}" destId="{D5F86284-CC23-4DFD-A478-5D0788389E41}" srcOrd="0" destOrd="0" presId="urn:microsoft.com/office/officeart/2005/8/layout/hierarchy1"/>
    <dgm:cxn modelId="{85788A73-D33C-44FE-849E-1242BF02B12F}" type="presOf" srcId="{F851E745-DEE3-45F7-AF9B-B84A220821BC}" destId="{434858C2-6212-4BD4-B7F6-C0587C19960E}" srcOrd="0" destOrd="0" presId="urn:microsoft.com/office/officeart/2005/8/layout/hierarchy1"/>
    <dgm:cxn modelId="{AFC51079-BA1C-45F4-958F-3971C32B04C2}" type="presOf" srcId="{C2204A10-A32C-458D-8B78-16B6C34799CE}" destId="{DBB0AB2B-69C0-44F4-9D4C-9B19F7103603}" srcOrd="0" destOrd="0" presId="urn:microsoft.com/office/officeart/2005/8/layout/hierarchy1"/>
    <dgm:cxn modelId="{C6926079-775D-4FD9-A2A2-0000C4335FD2}" type="presParOf" srcId="{D5F86284-CC23-4DFD-A478-5D0788389E41}" destId="{5259CE37-9D45-40DF-B530-A1C2B53BAE68}" srcOrd="0" destOrd="0" presId="urn:microsoft.com/office/officeart/2005/8/layout/hierarchy1"/>
    <dgm:cxn modelId="{1AFC6FC0-09DB-400F-9630-ECA2FF41624D}" type="presParOf" srcId="{5259CE37-9D45-40DF-B530-A1C2B53BAE68}" destId="{F043C6E0-2DDA-4161-8EDC-B85FC14C3E26}" srcOrd="0" destOrd="0" presId="urn:microsoft.com/office/officeart/2005/8/layout/hierarchy1"/>
    <dgm:cxn modelId="{A1A05DA2-252A-4C4D-AB19-EC163BA79BA0}" type="presParOf" srcId="{F043C6E0-2DDA-4161-8EDC-B85FC14C3E26}" destId="{8E1B1CF3-8E2C-4F1A-89CB-8125452DF7FE}" srcOrd="0" destOrd="0" presId="urn:microsoft.com/office/officeart/2005/8/layout/hierarchy1"/>
    <dgm:cxn modelId="{0CBABA7F-3AEF-4DCC-A204-4EBE45C60A28}" type="presParOf" srcId="{F043C6E0-2DDA-4161-8EDC-B85FC14C3E26}" destId="{434858C2-6212-4BD4-B7F6-C0587C19960E}" srcOrd="1" destOrd="0" presId="urn:microsoft.com/office/officeart/2005/8/layout/hierarchy1"/>
    <dgm:cxn modelId="{1F861AC6-65B9-4C3C-8D66-9DC79F812C4A}" type="presParOf" srcId="{5259CE37-9D45-40DF-B530-A1C2B53BAE68}" destId="{1699A835-9EE4-45DB-A62C-35E64A48EDBE}" srcOrd="1" destOrd="0" presId="urn:microsoft.com/office/officeart/2005/8/layout/hierarchy1"/>
    <dgm:cxn modelId="{6821D44F-5008-4456-8FB6-3E50A942CE5C}" type="presParOf" srcId="{1699A835-9EE4-45DB-A62C-35E64A48EDBE}" destId="{DBB0AB2B-69C0-44F4-9D4C-9B19F7103603}" srcOrd="0" destOrd="0" presId="urn:microsoft.com/office/officeart/2005/8/layout/hierarchy1"/>
    <dgm:cxn modelId="{166B2F4C-43B6-4EC1-B832-5273922CD85D}" type="presParOf" srcId="{1699A835-9EE4-45DB-A62C-35E64A48EDBE}" destId="{DF3AFB01-DCBB-4CBA-8765-C0E399AC02F9}" srcOrd="1" destOrd="0" presId="urn:microsoft.com/office/officeart/2005/8/layout/hierarchy1"/>
    <dgm:cxn modelId="{67BE5E47-D064-4BAE-827B-8F5C22C4C297}" type="presParOf" srcId="{DF3AFB01-DCBB-4CBA-8765-C0E399AC02F9}" destId="{18138B7B-FB7B-4A0C-8E7B-497A45EA4047}" srcOrd="0" destOrd="0" presId="urn:microsoft.com/office/officeart/2005/8/layout/hierarchy1"/>
    <dgm:cxn modelId="{63F16E9A-D356-40FE-A2BA-1C65F927D13E}" type="presParOf" srcId="{18138B7B-FB7B-4A0C-8E7B-497A45EA4047}" destId="{314BB061-2521-40DA-899A-0DC395649EF6}" srcOrd="0" destOrd="0" presId="urn:microsoft.com/office/officeart/2005/8/layout/hierarchy1"/>
    <dgm:cxn modelId="{02D6A8A6-16DC-41B1-96D8-B5A0A118CF50}" type="presParOf" srcId="{18138B7B-FB7B-4A0C-8E7B-497A45EA4047}" destId="{AA9E045A-15FD-44CD-BA83-FABB89A1A37E}" srcOrd="1" destOrd="0" presId="urn:microsoft.com/office/officeart/2005/8/layout/hierarchy1"/>
    <dgm:cxn modelId="{7EEACAAF-41BC-4E06-AFAA-5AAF0C38EC1D}" type="presParOf" srcId="{DF3AFB01-DCBB-4CBA-8765-C0E399AC02F9}" destId="{FD3EFCA1-ACBA-4261-B0FE-300D92A62403}" srcOrd="1" destOrd="0" presId="urn:microsoft.com/office/officeart/2005/8/layout/hierarchy1"/>
    <dgm:cxn modelId="{687AAD8C-478A-4B9C-BACD-1DE48F3959E3}" type="presParOf" srcId="{1699A835-9EE4-45DB-A62C-35E64A48EDBE}" destId="{C367AED3-98D5-4130-B74E-77445522D6AA}" srcOrd="2" destOrd="0" presId="urn:microsoft.com/office/officeart/2005/8/layout/hierarchy1"/>
    <dgm:cxn modelId="{C83B4D6E-5284-4D24-AE24-099C5CDC3194}" type="presParOf" srcId="{1699A835-9EE4-45DB-A62C-35E64A48EDBE}" destId="{71B2A0C0-4526-44C0-887D-7FAD2FA4E719}" srcOrd="3" destOrd="0" presId="urn:microsoft.com/office/officeart/2005/8/layout/hierarchy1"/>
    <dgm:cxn modelId="{7C0DC4BD-088C-4E2F-A390-27DBE739F934}" type="presParOf" srcId="{71B2A0C0-4526-44C0-887D-7FAD2FA4E719}" destId="{393A5E6E-D3EA-497C-8F9A-20E81FC0F488}" srcOrd="0" destOrd="0" presId="urn:microsoft.com/office/officeart/2005/8/layout/hierarchy1"/>
    <dgm:cxn modelId="{478510A5-89F3-451D-9A0D-375B8294A285}" type="presParOf" srcId="{393A5E6E-D3EA-497C-8F9A-20E81FC0F488}" destId="{84AD9156-37F8-4E8F-8609-0425766E2BE8}" srcOrd="0" destOrd="0" presId="urn:microsoft.com/office/officeart/2005/8/layout/hierarchy1"/>
    <dgm:cxn modelId="{69D38A79-5244-45D9-AE56-70E9C1CD3205}" type="presParOf" srcId="{393A5E6E-D3EA-497C-8F9A-20E81FC0F488}" destId="{DFF60E3D-297D-4F09-B7E9-778EE13211AF}" srcOrd="1" destOrd="0" presId="urn:microsoft.com/office/officeart/2005/8/layout/hierarchy1"/>
    <dgm:cxn modelId="{DBE44170-E6E1-43E6-8010-166138AC0778}" type="presParOf" srcId="{71B2A0C0-4526-44C0-887D-7FAD2FA4E719}" destId="{094B8ED6-855F-408E-A30E-A5B143CA321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F7B23C-FA63-4251-8EC2-D2F8BE863C64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5E71D8E4-7F4B-41A3-BE00-40492035ADEE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1935,0</a:t>
          </a:r>
        </a:p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собственные доходы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525DA5C6-9276-4467-B46F-62C866F181CD}" type="parTrans" cxnId="{E6410010-F06F-4DF5-94C0-48193B342B74}">
      <dgm:prSet/>
      <dgm:spPr/>
      <dgm:t>
        <a:bodyPr/>
        <a:lstStyle/>
        <a:p>
          <a:endParaRPr lang="ru-RU"/>
        </a:p>
      </dgm:t>
    </dgm:pt>
    <dgm:pt modelId="{4A9D20B3-D758-450E-910A-E814D2F2E2E6}" type="sibTrans" cxnId="{E6410010-F06F-4DF5-94C0-48193B342B74}">
      <dgm:prSet/>
      <dgm:spPr/>
      <dgm:t>
        <a:bodyPr/>
        <a:lstStyle/>
        <a:p>
          <a:endParaRPr lang="ru-RU"/>
        </a:p>
      </dgm:t>
    </dgm:pt>
    <dgm:pt modelId="{1FFCF116-6A52-4C1F-BA7D-91238CD80946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11714,0 </a:t>
          </a:r>
        </a:p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дотации и субвенции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B58E8C07-3B3F-4E61-8DC2-B87FDD84F8AB}" type="parTrans" cxnId="{137C9270-A631-4663-B5BA-45439643B677}">
      <dgm:prSet/>
      <dgm:spPr/>
      <dgm:t>
        <a:bodyPr/>
        <a:lstStyle/>
        <a:p>
          <a:endParaRPr lang="ru-RU"/>
        </a:p>
      </dgm:t>
    </dgm:pt>
    <dgm:pt modelId="{15B244FA-B9D5-40D6-ACDC-97834D3955F3}" type="sibTrans" cxnId="{137C9270-A631-4663-B5BA-45439643B677}">
      <dgm:prSet/>
      <dgm:spPr/>
      <dgm:t>
        <a:bodyPr/>
        <a:lstStyle/>
        <a:p>
          <a:endParaRPr lang="ru-RU"/>
        </a:p>
      </dgm:t>
    </dgm:pt>
    <dgm:pt modelId="{A1C8F772-E486-4C2E-849D-5428A5166DF6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13649,0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13472DEB-78E3-4539-8197-14F8B216482C}" type="parTrans" cxnId="{F4B06087-BF9F-4999-A8F9-6953A8B2DA3F}">
      <dgm:prSet/>
      <dgm:spPr/>
      <dgm:t>
        <a:bodyPr/>
        <a:lstStyle/>
        <a:p>
          <a:endParaRPr lang="ru-RU"/>
        </a:p>
      </dgm:t>
    </dgm:pt>
    <dgm:pt modelId="{FE03DD47-3982-4D36-9318-9F46762C8F40}" type="sibTrans" cxnId="{F4B06087-BF9F-4999-A8F9-6953A8B2DA3F}">
      <dgm:prSet/>
      <dgm:spPr/>
      <dgm:t>
        <a:bodyPr/>
        <a:lstStyle/>
        <a:p>
          <a:endParaRPr lang="ru-RU"/>
        </a:p>
      </dgm:t>
    </dgm:pt>
    <dgm:pt modelId="{ACC8A26A-488D-4681-A361-61BAAF3F9B04}" type="pres">
      <dgm:prSet presAssocID="{B1F7B23C-FA63-4251-8EC2-D2F8BE863C64}" presName="Name0" presStyleCnt="0">
        <dgm:presLayoutVars>
          <dgm:dir/>
          <dgm:resizeHandles val="exact"/>
        </dgm:presLayoutVars>
      </dgm:prSet>
      <dgm:spPr/>
    </dgm:pt>
    <dgm:pt modelId="{E8C5308E-CAAB-4B21-BD29-5393FDC4D37B}" type="pres">
      <dgm:prSet presAssocID="{B1F7B23C-FA63-4251-8EC2-D2F8BE863C64}" presName="vNodes" presStyleCnt="0"/>
      <dgm:spPr/>
    </dgm:pt>
    <dgm:pt modelId="{08C627AB-52D2-4C07-90AD-D70E5692B1B3}" type="pres">
      <dgm:prSet presAssocID="{5E71D8E4-7F4B-41A3-BE00-40492035ADE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3E24DA-3BB4-471E-B115-99FDE126916A}" type="pres">
      <dgm:prSet presAssocID="{4A9D20B3-D758-450E-910A-E814D2F2E2E6}" presName="spacerT" presStyleCnt="0"/>
      <dgm:spPr/>
    </dgm:pt>
    <dgm:pt modelId="{08B0477B-A5BE-46C7-B3E6-1E968E3BC5E4}" type="pres">
      <dgm:prSet presAssocID="{4A9D20B3-D758-450E-910A-E814D2F2E2E6}" presName="sibTrans" presStyleLbl="sibTrans2D1" presStyleIdx="0" presStyleCnt="2"/>
      <dgm:spPr/>
      <dgm:t>
        <a:bodyPr/>
        <a:lstStyle/>
        <a:p>
          <a:endParaRPr lang="ru-RU"/>
        </a:p>
      </dgm:t>
    </dgm:pt>
    <dgm:pt modelId="{EA57D47B-4ECC-4B5D-A0B4-47F79863342D}" type="pres">
      <dgm:prSet presAssocID="{4A9D20B3-D758-450E-910A-E814D2F2E2E6}" presName="spacerB" presStyleCnt="0"/>
      <dgm:spPr/>
    </dgm:pt>
    <dgm:pt modelId="{88A5FEB6-F3B3-4D30-B711-FC28945745A0}" type="pres">
      <dgm:prSet presAssocID="{1FFCF116-6A52-4C1F-BA7D-91238CD8094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2D791F-919F-4DA5-BCFF-91307C4B0650}" type="pres">
      <dgm:prSet presAssocID="{B1F7B23C-FA63-4251-8EC2-D2F8BE863C64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205938B4-B2D0-4852-B531-80E26721CABA}" type="pres">
      <dgm:prSet presAssocID="{B1F7B23C-FA63-4251-8EC2-D2F8BE863C64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9E5A64E1-12DC-4420-B830-DCD1E591C58C}" type="pres">
      <dgm:prSet presAssocID="{B1F7B23C-FA63-4251-8EC2-D2F8BE863C64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B06087-BF9F-4999-A8F9-6953A8B2DA3F}" srcId="{B1F7B23C-FA63-4251-8EC2-D2F8BE863C64}" destId="{A1C8F772-E486-4C2E-849D-5428A5166DF6}" srcOrd="2" destOrd="0" parTransId="{13472DEB-78E3-4539-8197-14F8B216482C}" sibTransId="{FE03DD47-3982-4D36-9318-9F46762C8F40}"/>
    <dgm:cxn modelId="{EA078618-7117-4C4D-B129-4320BCAAF96D}" type="presOf" srcId="{B1F7B23C-FA63-4251-8EC2-D2F8BE863C64}" destId="{ACC8A26A-488D-4681-A361-61BAAF3F9B04}" srcOrd="0" destOrd="0" presId="urn:microsoft.com/office/officeart/2005/8/layout/equation2"/>
    <dgm:cxn modelId="{E6410010-F06F-4DF5-94C0-48193B342B74}" srcId="{B1F7B23C-FA63-4251-8EC2-D2F8BE863C64}" destId="{5E71D8E4-7F4B-41A3-BE00-40492035ADEE}" srcOrd="0" destOrd="0" parTransId="{525DA5C6-9276-4467-B46F-62C866F181CD}" sibTransId="{4A9D20B3-D758-450E-910A-E814D2F2E2E6}"/>
    <dgm:cxn modelId="{19683BDD-5CCB-47E6-BE63-3E186704F1A2}" type="presOf" srcId="{15B244FA-B9D5-40D6-ACDC-97834D3955F3}" destId="{0B2D791F-919F-4DA5-BCFF-91307C4B0650}" srcOrd="0" destOrd="0" presId="urn:microsoft.com/office/officeart/2005/8/layout/equation2"/>
    <dgm:cxn modelId="{A7E81CB2-1155-4FC0-A318-925366BA65E7}" type="presOf" srcId="{1FFCF116-6A52-4C1F-BA7D-91238CD80946}" destId="{88A5FEB6-F3B3-4D30-B711-FC28945745A0}" srcOrd="0" destOrd="0" presId="urn:microsoft.com/office/officeart/2005/8/layout/equation2"/>
    <dgm:cxn modelId="{3807DA12-C781-4D48-A67D-7F5C74FCF37F}" type="presOf" srcId="{15B244FA-B9D5-40D6-ACDC-97834D3955F3}" destId="{205938B4-B2D0-4852-B531-80E26721CABA}" srcOrd="1" destOrd="0" presId="urn:microsoft.com/office/officeart/2005/8/layout/equation2"/>
    <dgm:cxn modelId="{4725F67B-C931-4351-8D17-A90662D92DB6}" type="presOf" srcId="{5E71D8E4-7F4B-41A3-BE00-40492035ADEE}" destId="{08C627AB-52D2-4C07-90AD-D70E5692B1B3}" srcOrd="0" destOrd="0" presId="urn:microsoft.com/office/officeart/2005/8/layout/equation2"/>
    <dgm:cxn modelId="{137C9270-A631-4663-B5BA-45439643B677}" srcId="{B1F7B23C-FA63-4251-8EC2-D2F8BE863C64}" destId="{1FFCF116-6A52-4C1F-BA7D-91238CD80946}" srcOrd="1" destOrd="0" parTransId="{B58E8C07-3B3F-4E61-8DC2-B87FDD84F8AB}" sibTransId="{15B244FA-B9D5-40D6-ACDC-97834D3955F3}"/>
    <dgm:cxn modelId="{ACBE73F2-AD51-42BF-BCC2-69299AB4A2AF}" type="presOf" srcId="{A1C8F772-E486-4C2E-849D-5428A5166DF6}" destId="{9E5A64E1-12DC-4420-B830-DCD1E591C58C}" srcOrd="0" destOrd="0" presId="urn:microsoft.com/office/officeart/2005/8/layout/equation2"/>
    <dgm:cxn modelId="{C0BE670E-2462-4786-BA97-A3AE1D8158FE}" type="presOf" srcId="{4A9D20B3-D758-450E-910A-E814D2F2E2E6}" destId="{08B0477B-A5BE-46C7-B3E6-1E968E3BC5E4}" srcOrd="0" destOrd="0" presId="urn:microsoft.com/office/officeart/2005/8/layout/equation2"/>
    <dgm:cxn modelId="{7F701201-F449-4A0F-B912-FE7269C42FB3}" type="presParOf" srcId="{ACC8A26A-488D-4681-A361-61BAAF3F9B04}" destId="{E8C5308E-CAAB-4B21-BD29-5393FDC4D37B}" srcOrd="0" destOrd="0" presId="urn:microsoft.com/office/officeart/2005/8/layout/equation2"/>
    <dgm:cxn modelId="{B4A09239-1FAA-424D-9A51-A3C11BA9577A}" type="presParOf" srcId="{E8C5308E-CAAB-4B21-BD29-5393FDC4D37B}" destId="{08C627AB-52D2-4C07-90AD-D70E5692B1B3}" srcOrd="0" destOrd="0" presId="urn:microsoft.com/office/officeart/2005/8/layout/equation2"/>
    <dgm:cxn modelId="{4A7EA644-C509-4145-9EF9-BE5F2CC2EFFD}" type="presParOf" srcId="{E8C5308E-CAAB-4B21-BD29-5393FDC4D37B}" destId="{E73E24DA-3BB4-471E-B115-99FDE126916A}" srcOrd="1" destOrd="0" presId="urn:microsoft.com/office/officeart/2005/8/layout/equation2"/>
    <dgm:cxn modelId="{21089BEC-E97C-4673-88DA-C8FD6C6754B9}" type="presParOf" srcId="{E8C5308E-CAAB-4B21-BD29-5393FDC4D37B}" destId="{08B0477B-A5BE-46C7-B3E6-1E968E3BC5E4}" srcOrd="2" destOrd="0" presId="urn:microsoft.com/office/officeart/2005/8/layout/equation2"/>
    <dgm:cxn modelId="{B39F6D70-1135-453D-9002-774F89670F6E}" type="presParOf" srcId="{E8C5308E-CAAB-4B21-BD29-5393FDC4D37B}" destId="{EA57D47B-4ECC-4B5D-A0B4-47F79863342D}" srcOrd="3" destOrd="0" presId="urn:microsoft.com/office/officeart/2005/8/layout/equation2"/>
    <dgm:cxn modelId="{4F5688D7-AC98-4748-89F9-AC36C6CADB87}" type="presParOf" srcId="{E8C5308E-CAAB-4B21-BD29-5393FDC4D37B}" destId="{88A5FEB6-F3B3-4D30-B711-FC28945745A0}" srcOrd="4" destOrd="0" presId="urn:microsoft.com/office/officeart/2005/8/layout/equation2"/>
    <dgm:cxn modelId="{99DCED6B-BB8F-47F1-AAC0-D742AD8EE418}" type="presParOf" srcId="{ACC8A26A-488D-4681-A361-61BAAF3F9B04}" destId="{0B2D791F-919F-4DA5-BCFF-91307C4B0650}" srcOrd="1" destOrd="0" presId="urn:microsoft.com/office/officeart/2005/8/layout/equation2"/>
    <dgm:cxn modelId="{99C37933-C538-46A7-B368-C2912484F6B7}" type="presParOf" srcId="{0B2D791F-919F-4DA5-BCFF-91307C4B0650}" destId="{205938B4-B2D0-4852-B531-80E26721CABA}" srcOrd="0" destOrd="0" presId="urn:microsoft.com/office/officeart/2005/8/layout/equation2"/>
    <dgm:cxn modelId="{0F430D76-8816-4120-9379-34C05996CA3E}" type="presParOf" srcId="{ACC8A26A-488D-4681-A361-61BAAF3F9B04}" destId="{9E5A64E1-12DC-4420-B830-DCD1E591C58C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7AED3-98D5-4130-B74E-77445522D6AA}">
      <dsp:nvSpPr>
        <dsp:cNvPr id="0" name=""/>
        <dsp:cNvSpPr/>
      </dsp:nvSpPr>
      <dsp:spPr>
        <a:xfrm>
          <a:off x="5106387" y="1682031"/>
          <a:ext cx="1616796" cy="7694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4356"/>
              </a:lnTo>
              <a:lnTo>
                <a:pt x="1616796" y="524356"/>
              </a:lnTo>
              <a:lnTo>
                <a:pt x="1616796" y="769447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B0AB2B-69C0-44F4-9D4C-9B19F7103603}">
      <dsp:nvSpPr>
        <dsp:cNvPr id="0" name=""/>
        <dsp:cNvSpPr/>
      </dsp:nvSpPr>
      <dsp:spPr>
        <a:xfrm>
          <a:off x="3489591" y="1682031"/>
          <a:ext cx="1616796" cy="769447"/>
        </a:xfrm>
        <a:custGeom>
          <a:avLst/>
          <a:gdLst/>
          <a:ahLst/>
          <a:cxnLst/>
          <a:rect l="0" t="0" r="0" b="0"/>
          <a:pathLst>
            <a:path>
              <a:moveTo>
                <a:pt x="1616796" y="0"/>
              </a:moveTo>
              <a:lnTo>
                <a:pt x="1616796" y="524356"/>
              </a:lnTo>
              <a:lnTo>
                <a:pt x="0" y="524356"/>
              </a:lnTo>
              <a:lnTo>
                <a:pt x="0" y="769447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1B1CF3-8E2C-4F1A-89CB-8125452DF7FE}">
      <dsp:nvSpPr>
        <dsp:cNvPr id="0" name=""/>
        <dsp:cNvSpPr/>
      </dsp:nvSpPr>
      <dsp:spPr>
        <a:xfrm>
          <a:off x="3783554" y="2033"/>
          <a:ext cx="2645666" cy="1679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4858C2-6212-4BD4-B7F6-C0587C19960E}">
      <dsp:nvSpPr>
        <dsp:cNvPr id="0" name=""/>
        <dsp:cNvSpPr/>
      </dsp:nvSpPr>
      <dsp:spPr>
        <a:xfrm>
          <a:off x="4077517" y="281298"/>
          <a:ext cx="2645666" cy="16799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err="1" smtClean="0"/>
            <a:t>Соцгородское</a:t>
          </a:r>
          <a:r>
            <a:rPr lang="ru-RU" sz="2900" b="1" kern="1200" dirty="0" smtClean="0"/>
            <a:t> сельское поселение</a:t>
          </a:r>
          <a:endParaRPr lang="ru-RU" sz="2900" b="1" kern="1200" dirty="0"/>
        </a:p>
      </dsp:txBody>
      <dsp:txXfrm>
        <a:off x="4126722" y="330503"/>
        <a:ext cx="2547256" cy="1581588"/>
      </dsp:txXfrm>
    </dsp:sp>
    <dsp:sp modelId="{314BB061-2521-40DA-899A-0DC395649EF6}">
      <dsp:nvSpPr>
        <dsp:cNvPr id="0" name=""/>
        <dsp:cNvSpPr/>
      </dsp:nvSpPr>
      <dsp:spPr>
        <a:xfrm>
          <a:off x="2166758" y="2451479"/>
          <a:ext cx="2645666" cy="1679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E045A-15FD-44CD-BA83-FABB89A1A37E}">
      <dsp:nvSpPr>
        <dsp:cNvPr id="0" name=""/>
        <dsp:cNvSpPr/>
      </dsp:nvSpPr>
      <dsp:spPr>
        <a:xfrm>
          <a:off x="2460721" y="2730744"/>
          <a:ext cx="2645666" cy="16799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/>
            <a:t>поселок </a:t>
          </a:r>
          <a:r>
            <a:rPr lang="ru-RU" sz="2900" b="1" kern="1200" dirty="0" err="1" smtClean="0"/>
            <a:t>Соцгородок</a:t>
          </a:r>
          <a:endParaRPr lang="ru-RU" sz="2900" b="1" kern="1200" dirty="0"/>
        </a:p>
      </dsp:txBody>
      <dsp:txXfrm>
        <a:off x="2509926" y="2779949"/>
        <a:ext cx="2547256" cy="1581588"/>
      </dsp:txXfrm>
    </dsp:sp>
    <dsp:sp modelId="{84AD9156-37F8-4E8F-8609-0425766E2BE8}">
      <dsp:nvSpPr>
        <dsp:cNvPr id="0" name=""/>
        <dsp:cNvSpPr/>
      </dsp:nvSpPr>
      <dsp:spPr>
        <a:xfrm>
          <a:off x="5400350" y="2451479"/>
          <a:ext cx="2645666" cy="16799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F60E3D-297D-4F09-B7E9-778EE13211AF}">
      <dsp:nvSpPr>
        <dsp:cNvPr id="0" name=""/>
        <dsp:cNvSpPr/>
      </dsp:nvSpPr>
      <dsp:spPr>
        <a:xfrm>
          <a:off x="5694313" y="2730744"/>
          <a:ext cx="2645666" cy="16799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/>
            <a:t>участок Сохатый</a:t>
          </a:r>
          <a:endParaRPr lang="ru-RU" sz="2900" b="1" kern="1200" dirty="0"/>
        </a:p>
      </dsp:txBody>
      <dsp:txXfrm>
        <a:off x="5743518" y="2779949"/>
        <a:ext cx="2547256" cy="15815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C627AB-52D2-4C07-90AD-D70E5692B1B3}">
      <dsp:nvSpPr>
        <dsp:cNvPr id="0" name=""/>
        <dsp:cNvSpPr/>
      </dsp:nvSpPr>
      <dsp:spPr>
        <a:xfrm>
          <a:off x="2392183" y="864"/>
          <a:ext cx="1608385" cy="16083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1935,0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собственные доходы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27726" y="236407"/>
        <a:ext cx="1137299" cy="1137299"/>
      </dsp:txXfrm>
    </dsp:sp>
    <dsp:sp modelId="{08B0477B-A5BE-46C7-B3E6-1E968E3BC5E4}">
      <dsp:nvSpPr>
        <dsp:cNvPr id="0" name=""/>
        <dsp:cNvSpPr/>
      </dsp:nvSpPr>
      <dsp:spPr>
        <a:xfrm>
          <a:off x="2729944" y="1739851"/>
          <a:ext cx="932863" cy="932863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853595" y="2096578"/>
        <a:ext cx="685561" cy="219409"/>
      </dsp:txXfrm>
    </dsp:sp>
    <dsp:sp modelId="{88A5FEB6-F3B3-4D30-B711-FC28945745A0}">
      <dsp:nvSpPr>
        <dsp:cNvPr id="0" name=""/>
        <dsp:cNvSpPr/>
      </dsp:nvSpPr>
      <dsp:spPr>
        <a:xfrm>
          <a:off x="2392183" y="2803315"/>
          <a:ext cx="1608385" cy="16083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11714,0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дотации и субвенции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27726" y="3038858"/>
        <a:ext cx="1137299" cy="1137299"/>
      </dsp:txXfrm>
    </dsp:sp>
    <dsp:sp modelId="{0B2D791F-919F-4DA5-BCFF-91307C4B0650}">
      <dsp:nvSpPr>
        <dsp:cNvPr id="0" name=""/>
        <dsp:cNvSpPr/>
      </dsp:nvSpPr>
      <dsp:spPr>
        <a:xfrm>
          <a:off x="4241827" y="1907123"/>
          <a:ext cx="511466" cy="5983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4241827" y="2026787"/>
        <a:ext cx="358026" cy="358991"/>
      </dsp:txXfrm>
    </dsp:sp>
    <dsp:sp modelId="{9E5A64E1-12DC-4420-B830-DCD1E591C58C}">
      <dsp:nvSpPr>
        <dsp:cNvPr id="0" name=""/>
        <dsp:cNvSpPr/>
      </dsp:nvSpPr>
      <dsp:spPr>
        <a:xfrm>
          <a:off x="4965601" y="597897"/>
          <a:ext cx="3216771" cy="32167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b="1" kern="1200" dirty="0" smtClean="0">
              <a:latin typeface="Times New Roman" pitchFamily="18" charset="0"/>
              <a:cs typeface="Times New Roman" pitchFamily="18" charset="0"/>
            </a:rPr>
            <a:t>13649,0</a:t>
          </a:r>
          <a:endParaRPr lang="ru-RU" sz="5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436686" y="1068982"/>
        <a:ext cx="2274601" cy="22746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B7905-E53B-40AF-9F44-811E7496CE18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703A9-B4B9-4AFB-8E84-413C639EE5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232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703A9-B4B9-4AFB-8E84-413C639EE58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253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A256C-9897-4E29-8BD9-9D22DEE7DF22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F1A0-F926-4DF2-AC32-C71FCA43ED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241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A256C-9897-4E29-8BD9-9D22DEE7DF22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F1A0-F926-4DF2-AC32-C71FCA43ED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119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A256C-9897-4E29-8BD9-9D22DEE7DF22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F1A0-F926-4DF2-AC32-C71FCA43ED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311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A256C-9897-4E29-8BD9-9D22DEE7DF22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F1A0-F926-4DF2-AC32-C71FCA43ED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845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A256C-9897-4E29-8BD9-9D22DEE7DF22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F1A0-F926-4DF2-AC32-C71FCA43ED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685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A256C-9897-4E29-8BD9-9D22DEE7DF22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F1A0-F926-4DF2-AC32-C71FCA43ED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023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A256C-9897-4E29-8BD9-9D22DEE7DF22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F1A0-F926-4DF2-AC32-C71FCA43ED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425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A256C-9897-4E29-8BD9-9D22DEE7DF22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F1A0-F926-4DF2-AC32-C71FCA43ED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835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A256C-9897-4E29-8BD9-9D22DEE7DF22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F1A0-F926-4DF2-AC32-C71FCA43ED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874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A256C-9897-4E29-8BD9-9D22DEE7DF22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69FF1A0-F926-4DF2-AC32-C71FCA43ED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578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A256C-9897-4E29-8BD9-9D22DEE7DF22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F1A0-F926-4DF2-AC32-C71FCA43ED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593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A256C-9897-4E29-8BD9-9D22DEE7DF22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F1A0-F926-4DF2-AC32-C71FCA43ED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548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A256C-9897-4E29-8BD9-9D22DEE7DF22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F1A0-F926-4DF2-AC32-C71FCA43ED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160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A256C-9897-4E29-8BD9-9D22DEE7DF22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F1A0-F926-4DF2-AC32-C71FCA43ED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83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A256C-9897-4E29-8BD9-9D22DEE7DF22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F1A0-F926-4DF2-AC32-C71FCA43ED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6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A256C-9897-4E29-8BD9-9D22DEE7DF22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F1A0-F926-4DF2-AC32-C71FCA43ED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730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A256C-9897-4E29-8BD9-9D22DEE7DF22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F1A0-F926-4DF2-AC32-C71FCA43ED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700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ADA256C-9897-4E29-8BD9-9D22DEE7DF22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69FF1A0-F926-4DF2-AC32-C71FCA43ED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56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alt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проделанной работе администрации и Думы поселения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4631" y="5866010"/>
            <a:ext cx="6987645" cy="1388534"/>
          </a:xfrm>
        </p:spPr>
        <p:txBody>
          <a:bodyPr/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п.Соцгородок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28.02.2020г.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57700" y="457907"/>
            <a:ext cx="6438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Соцгородское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сельское поселение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67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792" y="339589"/>
            <a:ext cx="4606182" cy="614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45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6176" y="-186397"/>
            <a:ext cx="10018713" cy="1752599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Муниципальные финансы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858130" y="2096086"/>
          <a:ext cx="10574557" cy="4412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304714" y="1252025"/>
            <a:ext cx="5571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Бюджет поселения (тыс.руб.)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588" y="0"/>
            <a:ext cx="10018713" cy="1448972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Народные инициативы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956603"/>
          <a:ext cx="5795889" cy="4543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76049" y="3235570"/>
            <a:ext cx="4853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Ноутбук для МКУК «Фортуна» – 28836,0руб.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62032" y="6035039"/>
            <a:ext cx="432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Стол для МКУК «Фортуна» 10000,0руб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489982" y="6260124"/>
            <a:ext cx="4818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Детская спортивная площадка – 99000,0руб.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:\Стол. Библиотека\P9060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42141" y="3717119"/>
            <a:ext cx="3078456" cy="2308646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5877" y="1020128"/>
            <a:ext cx="3038622" cy="2278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I:\благоустройство 2019\DSCF53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194" y="4224734"/>
            <a:ext cx="3813035" cy="195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308295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Израсходовано 13211,0 тыс.руб.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33045" y="970671"/>
          <a:ext cx="11380763" cy="5887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337626"/>
            <a:ext cx="10018713" cy="1125414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Дума Соцгородского сельского поселения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4049" y="4656406"/>
            <a:ext cx="9167786" cy="22015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 2019 году проведено 10 заседаний Думы, на которых принято 46 решений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240" y="1233817"/>
            <a:ext cx="5250923" cy="393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6176" y="0"/>
            <a:ext cx="10018713" cy="1237958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Работа специалистов администрации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33378" y="1012875"/>
            <a:ext cx="9969646" cy="6020971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В 2019 году обработано и подготовлено к сдаче в архив 37 дел по работе Думы и администрации поселения за 2017г.</a:t>
            </a:r>
          </a:p>
          <a:p>
            <a:pPr algn="ctr">
              <a:buNone/>
            </a:pP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За 2019 год в администрацию Соцгородского сельского поселения поступило 152 обращения граждан в т.ч. на личном приёме у главы поселения - 89 обращений, в основном обращения граждан по вопросам:</a:t>
            </a:r>
          </a:p>
          <a:p>
            <a:pPr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- консультативная помощь специалистов;</a:t>
            </a:r>
          </a:p>
          <a:p>
            <a:pPr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- оформление договоров социального найма жилого помещения;</a:t>
            </a:r>
          </a:p>
          <a:p>
            <a:pPr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- нарушение тишины и покоя соседями в ночное время;</a:t>
            </a:r>
          </a:p>
          <a:p>
            <a:pPr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- захламление придомовых территорий соседями;</a:t>
            </a:r>
          </a:p>
          <a:p>
            <a:pPr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- предоставление а/машины администрации для поездки на кладбище;</a:t>
            </a:r>
          </a:p>
          <a:p>
            <a:pPr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- вопросы по свободному выгулу собак;</a:t>
            </a:r>
          </a:p>
          <a:p>
            <a:pPr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- по замене неисправных приборов учета электроэнергии;</a:t>
            </a:r>
          </a:p>
          <a:p>
            <a:pPr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- по обеспечению населения твердым топливом;</a:t>
            </a:r>
          </a:p>
          <a:p>
            <a:pPr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-оформление документов на бесплатный проезд на летний период, не работающим пенсионерам.</a:t>
            </a:r>
          </a:p>
          <a:p>
            <a:pPr>
              <a:buNone/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308297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Жилищно-бытовая комиссия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92702" y="1350498"/>
            <a:ext cx="10086535" cy="513470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За 2019 год проведено 6 заседаний комиссии.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Основные вопросы, рассматриваемые жилищно-бытовой комиссией: 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- о предоставлении жилых помещений, оформление договоров социального найма (5 договоров);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- о внесении изменений в договора найма (19 соглашений);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- профилактическая работа с недобросовестными нанимателями жилых помещений;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- о признании малоимущими в целях освобождения от платы за наем жилых помещений (1 решение)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309490"/>
            <a:ext cx="10018713" cy="1195754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Комиссия по Делам Несовершеннолетних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92702" y="1477109"/>
            <a:ext cx="10110321" cy="43140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Основные вопросы, рассматриваемые на Комиссии по Делам несовершеннолетних:</a:t>
            </a:r>
          </a:p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работа с семьями находящимися в трудной жизненной ситуации;</a:t>
            </a:r>
          </a:p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плохое поведение школьников в общественных местах;</a:t>
            </a:r>
          </a:p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нарушение школьниками комендантского часа;</a:t>
            </a:r>
          </a:p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пропуски уроков.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"/>
            <a:ext cx="10018713" cy="2025748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Административная комиссия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78634" y="2039815"/>
            <a:ext cx="10124389" cy="375138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В течение 2019 года проведено 7 заседаний, вынесено 5 предупреждений и 5 штрафов на сумму 3900,00руб., были рассмотрены вопросы:</a:t>
            </a:r>
          </a:p>
          <a:p>
            <a:pPr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- нарушение тишины и покоя граждан;</a:t>
            </a:r>
          </a:p>
          <a:p>
            <a:pPr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- выгул собак и иных домашних животных;</a:t>
            </a:r>
          </a:p>
          <a:p>
            <a:pPr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- захламление придомовой территории.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028" name="Picture 4" descr="G:\13.02.2020\Юбиляры\image-0-02-04-59359f266b5671b888bc3405c187dc3b81f35130297937767ddd054972c7cf86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8046" y="2293033"/>
            <a:ext cx="4689265" cy="3516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13.02.2020\Юбиляры\20190719_1625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965404">
            <a:off x="-676003" y="2188903"/>
            <a:ext cx="5740149" cy="3235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G:\13.02.2020\Юбиляры\IMG-20191108-WA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4948">
            <a:off x="7803088" y="1185933"/>
            <a:ext cx="4235991" cy="5647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351692"/>
            <a:ext cx="10018713" cy="1280161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Женсовет и Совет ветеранов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5" y="1438576"/>
            <a:ext cx="4533513" cy="340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6022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Статистические данные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256" y="1578500"/>
            <a:ext cx="5547180" cy="3120288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820138"/>
              </p:ext>
            </p:extLst>
          </p:nvPr>
        </p:nvGraphicFramePr>
        <p:xfrm>
          <a:off x="996287" y="1378424"/>
          <a:ext cx="10506738" cy="4412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5548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295423"/>
            <a:ext cx="10018713" cy="872196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Благоустройство посёлка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84310" y="1350499"/>
            <a:ext cx="10018713" cy="13364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11  и 22 мая были проведены субботник на территории поселения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G:\13.02.2020\субботник 11.05.19\DSCF47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61362"/>
            <a:ext cx="6364649" cy="3580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96947" y="3165229"/>
            <a:ext cx="2063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Улица Юбилейная</a:t>
            </a:r>
            <a:endParaRPr lang="ru-RU" b="1" dirty="0"/>
          </a:p>
        </p:txBody>
      </p:sp>
      <p:pic>
        <p:nvPicPr>
          <p:cNvPr id="2051" name="Picture 3" descr="G:\13.02.2020\субботник 11.05.19\DSCF46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9653" y="2940146"/>
            <a:ext cx="6352347" cy="3573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0044332" y="3137095"/>
            <a:ext cx="1869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Улица Гагарина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G:\13.02.2020\субботник 11.05.19\DSCF46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13486"/>
            <a:ext cx="6656914" cy="3744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G:\13.02.2020\субботник 22.05.19\DSCF47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6055" y="0"/>
            <a:ext cx="6094266" cy="342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G:\13.02.2020\субботник 22.05.19\DSCF47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803" y="0"/>
            <a:ext cx="6471805" cy="364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G:\13.02.2020\субботник 22.05.19\DSCF47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7150" y="3277772"/>
            <a:ext cx="6364849" cy="3580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084" y="415464"/>
            <a:ext cx="117133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9 июня администрацией поселения был организован вывоз мусора у жителей п.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Соцгородок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396575"/>
              </p:ext>
            </p:extLst>
          </p:nvPr>
        </p:nvGraphicFramePr>
        <p:xfrm>
          <a:off x="527382" y="908720"/>
          <a:ext cx="11137238" cy="5760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68619"/>
                <a:gridCol w="5568619"/>
              </a:tblGrid>
              <a:tr h="27098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/>
                </a:tc>
              </a:tr>
              <a:tr h="3050761"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/>
                </a:tc>
              </a:tr>
            </a:tbl>
          </a:graphicData>
        </a:graphic>
      </p:graphicFrame>
      <p:pic>
        <p:nvPicPr>
          <p:cNvPr id="3075" name="Picture 3" descr="I:\благоустройство 2019\субботник 11.05.19\DSCF47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908720"/>
            <a:ext cx="556861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:\благоустройство 2019\субботник 11.05.19\DSCF47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2" y="3645025"/>
            <a:ext cx="5594052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:\благоустройство 2019\субботник 11.05.19\DSCF47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35" y="3645025"/>
            <a:ext cx="5543184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I:\благоустройство 2019\субботник 11.05.19\DSCF476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3"/>
          <a:stretch/>
        </p:blipFill>
        <p:spPr bwMode="auto">
          <a:xfrm>
            <a:off x="6121434" y="908721"/>
            <a:ext cx="5543185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24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7381" y="188641"/>
            <a:ext cx="11233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тремонтированы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введены в действие два фонтана на детской площадке в районе здания администрации</a:t>
            </a:r>
          </a:p>
        </p:txBody>
      </p:sp>
      <p:pic>
        <p:nvPicPr>
          <p:cNvPr id="4098" name="Picture 2" descr="I:\благоустройство 2019\DSCF53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627" y="1012873"/>
            <a:ext cx="5780635" cy="2771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благоустройство 2019\DSCF53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97" y="3645024"/>
            <a:ext cx="5904381" cy="321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:\благоустройство 2019\IMG_20190716_1641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7193"/>
            <a:ext cx="6101802" cy="2894445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I:\благоустройство 2019\IMG_20190716_1640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65" y="3645023"/>
            <a:ext cx="5982284" cy="3242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65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828" y="188639"/>
            <a:ext cx="11617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площадка на территории сельского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клуба «Фортуна»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I:\благоустройство 2019\DSCF53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99" y="928467"/>
            <a:ext cx="5417585" cy="3024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I:\благоустройство 2019\DSCF53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893" y="942534"/>
            <a:ext cx="4959917" cy="2827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13.02.2020\Благоустройство (дети) 2019г\DSCF53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2991" y="3253605"/>
            <a:ext cx="6407813" cy="3604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041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I:\благоустройство 2019\IMG_20190710_104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6" y="783428"/>
            <a:ext cx="5980996" cy="2861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I:\благоустройство 2019\DSCF53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2264"/>
            <a:ext cx="5888223" cy="3238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:\благоустройство 2019\DSCF53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650" y="784174"/>
            <a:ext cx="5613050" cy="3048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:\13.02.2020\Благоустройство (дети) 2019г\IMG_20190710_1111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9619" y="3489325"/>
            <a:ext cx="6098368" cy="3430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31371" y="260648"/>
            <a:ext cx="11521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площадок у администрации и сельского клуба «Фортуна»</a:t>
            </a:r>
          </a:p>
        </p:txBody>
      </p:sp>
    </p:spTree>
    <p:extLst>
      <p:ext uri="{BB962C8B-B14F-4D97-AF65-F5344CB8AC3E}">
        <p14:creationId xmlns:p14="http://schemas.microsoft.com/office/powerpoint/2010/main" val="259194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349" y="188640"/>
            <a:ext cx="11809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и озеленение аллеи у памятника ветеранам ВОВ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I:\благоустройство 2019\субботник 06.05.19\DSCF46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34" y="650492"/>
            <a:ext cx="5671507" cy="2910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I:\благоустройство 2019\субботник 06.05.19\DSCF46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3"/>
          <a:stretch/>
        </p:blipFill>
        <p:spPr bwMode="auto">
          <a:xfrm>
            <a:off x="393895" y="3501008"/>
            <a:ext cx="5798118" cy="3473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:\благоустройство 2019\DSCF53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024" y="678627"/>
            <a:ext cx="6006943" cy="3029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I:\благоустройство 2019\DSCF53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384" y="3501008"/>
            <a:ext cx="6071245" cy="3532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82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324" y="188640"/>
            <a:ext cx="11521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асчищены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обустроены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 под волейбол 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 футбол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384261"/>
              </p:ext>
            </p:extLst>
          </p:nvPr>
        </p:nvGraphicFramePr>
        <p:xfrm>
          <a:off x="719403" y="692696"/>
          <a:ext cx="10993222" cy="604867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96611"/>
                <a:gridCol w="5496611"/>
              </a:tblGrid>
              <a:tr h="28453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/>
                </a:tc>
              </a:tr>
              <a:tr h="3203299"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/>
                </a:tc>
              </a:tr>
            </a:tbl>
          </a:graphicData>
        </a:graphic>
      </p:graphicFrame>
      <p:pic>
        <p:nvPicPr>
          <p:cNvPr id="9218" name="Picture 2" descr="I:\благоустройство 2019\DSCF48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3" y="692696"/>
            <a:ext cx="547260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I:\благоустройство 2019\DSCF4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3" y="3573016"/>
            <a:ext cx="547260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I:\благоустройство 2019\DSCF53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11" y="692696"/>
            <a:ext cx="5568619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:\благоустройство 2019\DSCF53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11" y="3573016"/>
            <a:ext cx="556861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38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6146" name="Picture 2" descr="G:\13.02.2020\сенокос\DSCF4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0492" y="2234956"/>
            <a:ext cx="8218746" cy="4623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G:\13.02.2020\в презентации\Благоустройство (дети) 2019г\DSCF53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64788">
            <a:off x="7097113" y="1483642"/>
            <a:ext cx="4706989" cy="2647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G:\13.02.2020\в презентации\Благоустройство (дети) 2019г\DSCF53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28598">
            <a:off x="360606" y="1589646"/>
            <a:ext cx="5527040" cy="310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393895"/>
            <a:ext cx="10018713" cy="116761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Скашивание травы на территории детских площадок сельского клуба «Фортуна» и администрации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"/>
            <a:ext cx="10018713" cy="1181686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Ремонт тротуаров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7170" name="Picture 2" descr="G:\13.02.2020\тротуары 2019 год\IMG-5f69fe87333d8da5393e1ce96c00e090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804" y="844062"/>
            <a:ext cx="2659325" cy="5765474"/>
          </a:xfrm>
          <a:prstGeom prst="rect">
            <a:avLst/>
          </a:prstGeom>
          <a:noFill/>
        </p:spPr>
      </p:pic>
      <p:pic>
        <p:nvPicPr>
          <p:cNvPr id="7171" name="Picture 3" descr="G:\13.02.2020\тротуары 2019 год\IMG-6e204c142d71cb5143aaeedf6ea5d325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8283" y="886764"/>
            <a:ext cx="2627702" cy="5696916"/>
          </a:xfrm>
          <a:prstGeom prst="rect">
            <a:avLst/>
          </a:prstGeom>
          <a:noFill/>
        </p:spPr>
      </p:pic>
      <p:pic>
        <p:nvPicPr>
          <p:cNvPr id="7173" name="Picture 5" descr="G:\13.02.2020\тротуары 2019 год\IMG-fb6bf8819a905d8256b5a4b21ada5e16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9490" y="956603"/>
            <a:ext cx="2627933" cy="5697415"/>
          </a:xfrm>
          <a:prstGeom prst="rect">
            <a:avLst/>
          </a:prstGeom>
          <a:noFill/>
        </p:spPr>
      </p:pic>
      <p:pic>
        <p:nvPicPr>
          <p:cNvPr id="7174" name="Picture 6" descr="G:\13.02.2020\тротуары 2019 год\IMG-b5f90385e1cd107d208b71c033688436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45586" y="1010676"/>
            <a:ext cx="2596504" cy="562927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4572" y="928468"/>
            <a:ext cx="3850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Клары Цеткин – ул. Ленина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13674" y="1153551"/>
            <a:ext cx="3989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Ленина – ул. 50 лет Октября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-228600"/>
            <a:ext cx="10018713" cy="1752599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Объект 3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6903457"/>
              </p:ext>
            </p:extLst>
          </p:nvPr>
        </p:nvGraphicFramePr>
        <p:xfrm>
          <a:off x="777922" y="1523999"/>
          <a:ext cx="10725103" cy="4267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4206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323557"/>
            <a:ext cx="10018713" cy="872198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Отсыпка дорог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8194" name="Picture 2" descr="G:\13.02.2020\дороги ремонт\IMG-fc9494aae2e80a98f330f0715ed29c43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24278" y="880501"/>
            <a:ext cx="3531506" cy="4708675"/>
          </a:xfrm>
          <a:prstGeom prst="rect">
            <a:avLst/>
          </a:prstGeom>
          <a:noFill/>
        </p:spPr>
      </p:pic>
      <p:pic>
        <p:nvPicPr>
          <p:cNvPr id="8195" name="Picture 3" descr="G:\13.02.2020\дороги ремонт\IMG-f9b802e1dfc73cbd6e13b306a44738c6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9797" y="1789298"/>
            <a:ext cx="3801527" cy="5068702"/>
          </a:xfrm>
          <a:prstGeom prst="rect">
            <a:avLst/>
          </a:prstGeom>
          <a:noFill/>
        </p:spPr>
      </p:pic>
      <p:pic>
        <p:nvPicPr>
          <p:cNvPr id="8196" name="Picture 4" descr="G:\13.02.2020\дороги ремонт\IMG-69fbcdd0a4d0f892ab1a6f3833d15e45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150" y="497060"/>
            <a:ext cx="4332849" cy="5777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:\благоустройство 2019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963"/>
            <a:ext cx="6146391" cy="345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I:\благоустройство 2019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745" y="769196"/>
            <a:ext cx="5671981" cy="349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:\благоустройство 2019\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3"/>
          <a:stretch/>
        </p:blipFill>
        <p:spPr bwMode="auto">
          <a:xfrm>
            <a:off x="3040105" y="3812345"/>
            <a:ext cx="5756725" cy="300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3941" y="116632"/>
            <a:ext cx="119053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поселения был объявлен и проведен ежегодный конкурс на «Лучшую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усадьбу»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47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9566" y="249702"/>
            <a:ext cx="10018713" cy="175259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2019 году Соцгородское СП приняло участие в районном конкурсе «Лучшее благоустроенное муниципальное образование – 2019» в рамках «Года благоустройства – 2019»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9218" name="Picture 2" descr="G:\13.02.2020\DSCF55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8946" y="2053542"/>
            <a:ext cx="2528421" cy="44949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96947"/>
            <a:ext cx="10018713" cy="1209823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Питьевая вода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0242" name="Picture 2" descr="G:\13.02.2020\Очистка от наледи каптажа 2019 год\image-0-02-04-df8d069bd26efc4045512907277955314bed2d01ac6a4457983c4be3376d2ec2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4868" y="1418493"/>
            <a:ext cx="4079630" cy="5439507"/>
          </a:xfrm>
          <a:prstGeom prst="rect">
            <a:avLst/>
          </a:prstGeom>
          <a:noFill/>
        </p:spPr>
      </p:pic>
      <p:pic>
        <p:nvPicPr>
          <p:cNvPr id="10243" name="Picture 3" descr="G:\13.02.2020\Очистка от наледи каптажа 2019 год\IMG_20191126_182436_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1003" y="1380391"/>
            <a:ext cx="4108206" cy="54776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323557"/>
            <a:ext cx="10018713" cy="1069146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Пожарная безопасность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1266" name="Picture 2" descr="G:\13.02.2020\возгорание 2019\14 мая 2019г\IMG0084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37066"/>
            <a:ext cx="4862414" cy="3646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954371" y="4179668"/>
            <a:ext cx="1479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14.05.2019г.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G:\13.02.2020\возгорание 2019\26 мая 2019г\IMG_20190526_1716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3816" y="3526746"/>
            <a:ext cx="5922229" cy="3331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G:\13.02.2020\возгорание 2019\26 мая 2019г\IMG_20190526_1717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2711" y="1175658"/>
            <a:ext cx="5599289" cy="314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723085" y="4281714"/>
            <a:ext cx="1696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26.05.2019г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031" y="182880"/>
            <a:ext cx="10018713" cy="1055077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Дороги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45028" y="1553028"/>
          <a:ext cx="7489371" cy="5021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290" name="Picture 2" descr="G:\13.02.2020\дороги 2019 гредирование\DSCF55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5778" y="2939896"/>
            <a:ext cx="3786222" cy="2129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323558"/>
            <a:ext cx="10018713" cy="984738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Земельные участки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3314" name="Picture 2" descr="G:\13.02.2020\з.у. под строительство ФАП 2019г\IMG0119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0464" y="2275053"/>
            <a:ext cx="5340520" cy="4005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G:\13.02.2020\з.у. под строительство ФАП 2019г\DSCF55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" y="2296397"/>
            <a:ext cx="6621468" cy="372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504050" y="1659987"/>
            <a:ext cx="7388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Земельный участок под строительство ФАП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0244" y="196948"/>
            <a:ext cx="10018713" cy="844061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Дом культуры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026" name="Picture 2" descr="C:\Users\елена\Desktop\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4898" y="1093146"/>
            <a:ext cx="7928440" cy="57648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Многофункциональная спортивная площадка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4338" name="Picture 2" descr="G:\13.02.2020\многофункциональная спортивная площадка 2019 г\DSCF48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110" y="3618483"/>
            <a:ext cx="5759141" cy="3239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G:\13.02.2020\многофункциональная спортивная площадка 2019 г\IMG_20190517_182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0521" y="1853586"/>
            <a:ext cx="4283328" cy="240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G:\13.02.2020\многофункциональная спортивная площадка 2019 г\IMG_20190810_1428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9373" y="1570109"/>
            <a:ext cx="2598566" cy="4619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239151"/>
            <a:ext cx="10018713" cy="1026942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Ж/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платформа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026" name="Picture 2" descr="C:\Users\елена\Desktop\IMG_20200218_172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62977">
            <a:off x="196947" y="1057445"/>
            <a:ext cx="4350416" cy="580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елена\Desktop\IMG_20200218_172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89266">
            <a:off x="7617265" y="1458713"/>
            <a:ext cx="4134839" cy="5513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елена\Desktop\IMG_20200218_1724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8491" y="1406769"/>
            <a:ext cx="3930161" cy="5240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4491" y="190144"/>
            <a:ext cx="10086694" cy="101481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Демография населения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6175184"/>
              </p:ext>
            </p:extLst>
          </p:nvPr>
        </p:nvGraphicFramePr>
        <p:xfrm>
          <a:off x="543380" y="842220"/>
          <a:ext cx="10930597" cy="5880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0924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339" y="188640"/>
            <a:ext cx="120486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I:\благоустройство 2019\туалет больница апрель19год\DSCF46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1" y="1201032"/>
            <a:ext cx="5717503" cy="2947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I:\благоустройство 2019\туалет больница апрель19год\DSCF46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975" y="3635285"/>
            <a:ext cx="4022082" cy="3668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:\благоустройство 2019\DSCF53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127" y="4192171"/>
            <a:ext cx="5914224" cy="2398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I:\благоустройство 2019\DSCF53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603" y="1232977"/>
            <a:ext cx="5733597" cy="2929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69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083213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Образование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2050" name="Picture 2" descr="G:\13.02.2020\Акция школьный потфель 2019г\20190813_134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1537">
            <a:off x="8841488" y="155923"/>
            <a:ext cx="3052689" cy="5415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G:\13.02.2020\Акция школьный потфель 2019г\20190813_145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4244">
            <a:off x="-126609" y="93061"/>
            <a:ext cx="3011752" cy="5342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G:\13.02.2020\Акция школьный потфель 2019г\20190813_1414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35388">
            <a:off x="2700997" y="1250491"/>
            <a:ext cx="3216608" cy="570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G:\13.02.2020\Акция школьный потфель 2019г\20190813_1503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37438">
            <a:off x="5534736" y="1155929"/>
            <a:ext cx="3289741" cy="5835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066757" y="5880295"/>
            <a:ext cx="5936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Акция «Школьный портфель»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533379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Спорт и молодёжная политика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G:\13.02.2020\спорт 2019\Мама папа я спортивная семья 18.01.2019г\семейные старты  20.04. 2019\фото 2019\DSCF45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8544" y="3198013"/>
            <a:ext cx="6506643" cy="3659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G:\13.02.2020\спорт 2019\Мама папа я спортивная семья 18.01.2019г\семейные старты  20.04. 2019\фото 2019\DSCF45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40075">
            <a:off x="0" y="1519852"/>
            <a:ext cx="5275986" cy="2967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026" name="Picture 2" descr="C:\Users\елена\Desktop\ФОТО И ВИДЕО ПРАЗДНИКОВ\2019\дартс\IMG_20190112_1514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22997">
            <a:off x="8463879" y="1268327"/>
            <a:ext cx="3323156" cy="4430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9256542" y="5148774"/>
            <a:ext cx="2136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Дартс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(12.01.)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1015" y="6189785"/>
            <a:ext cx="5775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Мама, папа, я спортивная семья (20.04.)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111349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Акция «Бессмертный полк»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2051" name="Picture 3" descr="G:\13.02.2020\молодежная политика 2019г\акция бессмертный полк 09.05.2019г\DSCF4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08102">
            <a:off x="-182381" y="1434905"/>
            <a:ext cx="5730684" cy="3223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G:\13.02.2020\молодежная политика 2019г\акция бессмертный полк 09.05.2019г\DSCF46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8959" y="3043435"/>
            <a:ext cx="6316395" cy="3552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G:\13.02.2020\молодежная политика 2019г\акция бессмертный полк 09.05.2019г\DSCF46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34815">
            <a:off x="7188150" y="1414855"/>
            <a:ext cx="5175167" cy="2911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227" y="-282011"/>
            <a:ext cx="6184307" cy="3674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8201"/>
            <a:ext cx="5661752" cy="3572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752" y="3231483"/>
            <a:ext cx="6226887" cy="3908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50" y="178289"/>
            <a:ext cx="5183635" cy="2829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16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53" y="121874"/>
            <a:ext cx="5734228" cy="3555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464" y="3490095"/>
            <a:ext cx="4966202" cy="2997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464" y="35497"/>
            <a:ext cx="4956838" cy="3152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87" y="3699629"/>
            <a:ext cx="4341263" cy="3004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059" y="2553055"/>
            <a:ext cx="4623274" cy="2768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34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0085">
            <a:off x="747347" y="186858"/>
            <a:ext cx="4614730" cy="363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2208">
            <a:off x="506626" y="3702385"/>
            <a:ext cx="4855451" cy="3269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7124">
            <a:off x="7119034" y="3006970"/>
            <a:ext cx="4915721" cy="3213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96453" y="1607312"/>
            <a:ext cx="4795644" cy="3483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23992" y="677008"/>
            <a:ext cx="5475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аллея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2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1" y="685801"/>
            <a:ext cx="10245724" cy="580292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физкультурника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1" name="Picture 3" descr="G:\13.02.2020\спорт 2019\день физкультурника 20.08.2019г\IMG_20190817_143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1276">
            <a:off x="26561" y="3185262"/>
            <a:ext cx="4425799" cy="3319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13.02.2020\спорт 2019\день физкультурника 20.08.2019г\IMG_20190817_1427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8341">
            <a:off x="8997293" y="2151244"/>
            <a:ext cx="3264080" cy="4352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13.02.2020\спорт 2019\день физкультурника 20.08.2019г\IMG_20190817_1439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234" y="1674724"/>
            <a:ext cx="5542720" cy="4157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59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027" name="Picture 3" descr="C:\Users\елена\Desktop\ФОТО И ВИДЕО ПРАЗДНИКОВ\2019\митинг2019\DSC009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31822" cy="3728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G:\13.02.2020\молодежная политика 2019г\Митинг 22.06.2019г\DSC009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23520"/>
            <a:ext cx="6643240" cy="3734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390313" y="3291839"/>
            <a:ext cx="307327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Митинг (22.06.)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елена\Desktop\ФОТО И ВИДЕО ПРАЗДНИКОВ\2019\7.01.2019\DCIM\100OLYMP\P107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7974" y="-182880"/>
            <a:ext cx="5824026" cy="4367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076050" y="225083"/>
            <a:ext cx="4331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Коляда, коляда (07.01)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елена\Desktop\ФОТО И ВИДЕО ПРАЗДНИКОВ\2019\8марта 2019г\8марта\P30800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3508" y="3482041"/>
            <a:ext cx="4501661" cy="3375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7216726" y="4909624"/>
            <a:ext cx="1608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8 марта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2050" name="Picture 2" descr="C:\Users\елена\Desktop\ФОТО И ВИДЕО ПРАЗДНИКОВ\2019\9мая2019г\DSC008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9951" y="0"/>
            <a:ext cx="6458938" cy="3630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елена\Desktop\ФОТО И ВИДЕО ПРАЗДНИКОВ\2019\9мая2019г\DSC008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9392" y="3343113"/>
            <a:ext cx="6252608" cy="3514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8370277" y="3601329"/>
            <a:ext cx="1196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9 мая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елена\Desktop\ФОТО И ВИДЕО ПРАЗДНИКОВ\2019\14 февраля\P21601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68813"/>
            <a:ext cx="5979862" cy="4484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589649" y="0"/>
            <a:ext cx="2275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 февраля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елена\Desktop\ФОТО И ВИДЕО ПРАЗДНИКОВ\2019\23.02.2019\P2230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368061"/>
            <a:ext cx="5476195" cy="4106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38628" y="6273225"/>
            <a:ext cx="2275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23 февраля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1" y="3923876"/>
            <a:ext cx="6351813" cy="357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1" y="164697"/>
            <a:ext cx="6899367" cy="3880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021" y="3923876"/>
            <a:ext cx="5973558" cy="3360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021" y="449222"/>
            <a:ext cx="5887722" cy="3311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000" y="2998232"/>
            <a:ext cx="12016000" cy="2236708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Сохаты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</a:p>
        </p:txBody>
      </p:sp>
    </p:spTree>
    <p:extLst>
      <p:ext uri="{BB962C8B-B14F-4D97-AF65-F5344CB8AC3E}">
        <p14:creationId xmlns:p14="http://schemas.microsoft.com/office/powerpoint/2010/main" val="103610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елена\Desktop\ФОТО И ВИДЕО ПРАЗДНИКОВ\2019\новый год\IMG_20191228_123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0" y="3164343"/>
            <a:ext cx="3232886" cy="4310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елена\Desktop\ФОТО И ВИДЕО ПРАЗДНИКОВ\2019\день семьи\DSC01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6957" y="0"/>
            <a:ext cx="6965043" cy="3915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елена\Desktop\ФОТО И ВИДЕО ПРАЗДНИКОВ\2019\крылов поле чудес\P1250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75771"/>
            <a:ext cx="5878286" cy="4408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856343" y="0"/>
            <a:ext cx="4285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Крылов «Поле Чудес»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елена\Desktop\ФОТО И ВИДЕО ПРАЗДНИКОВ\2019\масленица\P31000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4000" y="3026573"/>
            <a:ext cx="5399313" cy="4049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820229" y="87089"/>
            <a:ext cx="6850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День семьи, любви и верности (8.07.)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60228" y="3396344"/>
            <a:ext cx="2291012" cy="599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Масленица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C:\Users\елена\Desktop\ФОТО И ВИДЕО ПРАЗДНИКОВ\2019\новый год\IMG_20191228_1210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67314" y="3439661"/>
            <a:ext cx="3265883" cy="4354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988458" y="6273225"/>
            <a:ext cx="2157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Новый год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елена\Desktop\ФОТО И ВИДЕО ПРАЗДНИКОВ\2019\провады зимы\100MSDCF\DSC008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2078" y="-84408"/>
            <a:ext cx="6222466" cy="3497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793501" y="211015"/>
            <a:ext cx="3022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Проводы Зимы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елена\Desktop\ФОТО И ВИДЕО ПРАЗДНИКОВ\2019\речушка\DSC008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5084" y="-84408"/>
            <a:ext cx="6883733" cy="3869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елена\Desktop\ФОТО И ВИДЕО ПРАЗДНИКОВ\2019\речушка\DSC00835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679" y="3179298"/>
            <a:ext cx="7030352" cy="3952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-703384" y="0"/>
            <a:ext cx="8173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Районный фестиваль «Весеннее вдохновение»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C:\Users\елена\Desktop\ФОТО И ВИДЕО ПРАЗДНИКОВ\2019\хэлуин\PA3001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4260" y="2966561"/>
            <a:ext cx="5487740" cy="4115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8271804" y="6273225"/>
            <a:ext cx="1994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Хэллоуин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елена\Desktop\ФОТО И ВИДЕО ПРАЗДНИКОВ\2019\Статья Юбилей 65 лет\DSCF5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63007">
            <a:off x="-627341" y="3626172"/>
            <a:ext cx="4554260" cy="2561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C:\Users\елена\Desktop\ФОТО И ВИДЕО ПРАЗДНИКОВ\2019\Статья Юбилей 65 лет\DSCF5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5671" y="0"/>
            <a:ext cx="6206329" cy="3491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елена\Desktop\ФОТО И ВИДЕО ПРАЗДНИКОВ\2019\Статья Юбилей 65 лет\DSCF52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-62425"/>
            <a:ext cx="6063175" cy="3410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елена\Desktop\ФОТО И ВИДЕО ПРАЗДНИКОВ\2019\Статья Юбилей 65 лет\DSCF50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33640">
            <a:off x="8228255" y="3659216"/>
            <a:ext cx="5234146" cy="2944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елена\Desktop\ФОТО И ВИДЕО ПРАЗДНИКОВ\2019\Статья Юбилей 65 лет\DSCF53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8254" y="2989385"/>
            <a:ext cx="6877537" cy="3868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572000" y="3048001"/>
            <a:ext cx="3317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Юбилей посёлка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2050" name="Picture 2" descr="E:\13.02.2020\молодежная политика 2019г\Праздник акция Белых Журавлей 22.10.2019г\20191022_110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1322" y="0"/>
            <a:ext cx="5387902" cy="7183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E:\13.02.2020\молодежная политика 2019г\Праздник акция Белых Журавлей 22.10.2019г\20191022_1106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58129" y="-211016"/>
            <a:ext cx="5496682" cy="4122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E:\13.02.2020\молодежная политика 2019г\Праздник акция Белых Журавлей 22.10.2019г\20191022_1103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59663" y="3225945"/>
            <a:ext cx="5344477" cy="4008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E:\13.02.2020\молодежная политика 2019г\Праздник акция Белых Журавлей 22.10.2019г\dscf55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2189" y="3742006"/>
            <a:ext cx="5544474" cy="3115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елена\Desktop\1 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91123" y="0"/>
            <a:ext cx="5316197" cy="3865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062" y="432582"/>
            <a:ext cx="10018713" cy="1255542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6146" name="Picture 2" descr="G:\13.02.2020\фото п. Соцгородок\snapshot20140801194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8538" y="1947935"/>
            <a:ext cx="6382409" cy="47868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97" y="-261257"/>
            <a:ext cx="9395460" cy="5284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" y="4186959"/>
            <a:ext cx="6083831" cy="3422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741" y="4185392"/>
            <a:ext cx="5999532" cy="3374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544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25" y="-1539715"/>
            <a:ext cx="4595448" cy="7013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484310" y="4192172"/>
            <a:ext cx="10018713" cy="1599028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8194" name="Picture 2" descr="G:\13.02.2020\в презентации\Сохатый\IMG-19697da784986c48468ea708cb1f848d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6320" y="-1102377"/>
            <a:ext cx="4746868" cy="7141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G:\13.02.2020\в презентации\Сохатый\IMG-3487acf136bc385ed2018141b33d651c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1224" y="852061"/>
            <a:ext cx="4470647" cy="7061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360984" y="267286"/>
            <a:ext cx="3940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Стрела погрузочная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18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G:\13.02.2020\в презентации\Сохатый\IMG-1d00f7c3b96d05275b15fc687801a217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6825" y="-905371"/>
            <a:ext cx="5782963" cy="7710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822773" y="5751229"/>
            <a:ext cx="5369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Машина 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Щепорубильная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9" y="1227275"/>
            <a:ext cx="7219332" cy="4060874"/>
          </a:xfrm>
        </p:spPr>
      </p:pic>
      <p:sp>
        <p:nvSpPr>
          <p:cNvPr id="7" name="TextBox 6"/>
          <p:cNvSpPr txBox="1"/>
          <p:nvPr/>
        </p:nvSpPr>
        <p:spPr>
          <a:xfrm>
            <a:off x="1420836" y="5697415"/>
            <a:ext cx="3724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Станок 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Крафтор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9904" y="221566"/>
            <a:ext cx="10018713" cy="1752599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Безработица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7520699"/>
              </p:ext>
            </p:extLst>
          </p:nvPr>
        </p:nvGraphicFramePr>
        <p:xfrm>
          <a:off x="1211580" y="2103120"/>
          <a:ext cx="10291445" cy="3688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4184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845</TotalTime>
  <Words>658</Words>
  <Application>Microsoft Office PowerPoint</Application>
  <PresentationFormat>Произвольный</PresentationFormat>
  <Paragraphs>114</Paragraphs>
  <Slides>54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Параллакс</vt:lpstr>
      <vt:lpstr>ОТЧЕТ   о проделанной работе администрации и Думы поселения за 2019 год</vt:lpstr>
      <vt:lpstr>Статистические данные </vt:lpstr>
      <vt:lpstr>Численность населения</vt:lpstr>
      <vt:lpstr>Демография населения</vt:lpstr>
      <vt:lpstr>Участок Сохатый</vt:lpstr>
      <vt:lpstr>Презентация PowerPoint</vt:lpstr>
      <vt:lpstr>Презентация PowerPoint</vt:lpstr>
      <vt:lpstr>Презентация PowerPoint</vt:lpstr>
      <vt:lpstr>Безработица </vt:lpstr>
      <vt:lpstr>Презентация PowerPoint</vt:lpstr>
      <vt:lpstr>Муниципальные финансы</vt:lpstr>
      <vt:lpstr>Народные инициативы </vt:lpstr>
      <vt:lpstr>Израсходовано 13211,0 тыс.руб.</vt:lpstr>
      <vt:lpstr>Дума Соцгородского сельского поселения</vt:lpstr>
      <vt:lpstr>Работа специалистов администрации</vt:lpstr>
      <vt:lpstr>Жилищно-бытовая комиссия</vt:lpstr>
      <vt:lpstr>Комиссия по Делам Несовершеннолетних</vt:lpstr>
      <vt:lpstr>Административная комиссия</vt:lpstr>
      <vt:lpstr>Женсовет и Совет ветеранов</vt:lpstr>
      <vt:lpstr>Благоустройство посёлка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Скашивание травы на территории детских площадок сельского клуба «Фортуна» и администрации</vt:lpstr>
      <vt:lpstr>Ремонт тротуаров</vt:lpstr>
      <vt:lpstr>Отсыпка дорог</vt:lpstr>
      <vt:lpstr>Презентация PowerPoint</vt:lpstr>
      <vt:lpstr>В 2019 году Соцгородское СП приняло участие в районном конкурсе «Лучшее благоустроенное муниципальное образование – 2019» в рамках «Года благоустройства – 2019»</vt:lpstr>
      <vt:lpstr>Питьевая вода</vt:lpstr>
      <vt:lpstr>Пожарная безопасность</vt:lpstr>
      <vt:lpstr>Дороги </vt:lpstr>
      <vt:lpstr>Земельные участки</vt:lpstr>
      <vt:lpstr>Дом культуры</vt:lpstr>
      <vt:lpstr>Многофункциональная спортивная площадка</vt:lpstr>
      <vt:lpstr>Ж/д платформа</vt:lpstr>
      <vt:lpstr>Презентация PowerPoint</vt:lpstr>
      <vt:lpstr>Образование </vt:lpstr>
      <vt:lpstr>Спорт и молодёжная политика</vt:lpstr>
      <vt:lpstr>Акция «Бессмертный полк»</vt:lpstr>
      <vt:lpstr>Презентация PowerPoint</vt:lpstr>
      <vt:lpstr>Презентация PowerPoint</vt:lpstr>
      <vt:lpstr>Презентация PowerPoint</vt:lpstr>
      <vt:lpstr>День физкультурника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 о проделанной работе администрации и Думы поселения за 2019 год</dc:title>
  <dc:creator>Юлия Андряшина</dc:creator>
  <cp:lastModifiedBy>Бухгалтер</cp:lastModifiedBy>
  <cp:revision>78</cp:revision>
  <dcterms:created xsi:type="dcterms:W3CDTF">2020-02-16T09:23:38Z</dcterms:created>
  <dcterms:modified xsi:type="dcterms:W3CDTF">2020-02-28T01:46:19Z</dcterms:modified>
</cp:coreProperties>
</file>